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slide" Target="slides/slide18.xml"/><Relationship Id="rId3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96BFBE-8320-46A1-A08C-FDB4E7571F1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4150CC48-47F0-4B62-9FCF-1B41AFCE481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3E17D34C-45C5-4CDD-8C33-D1A378E923B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2E8BA18-37E7-4895-91A2-0765099291C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71FDA6B-9C5F-4FDE-9268-727ED287D0A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4704495-B841-42CD-8269-C0C2E9322D4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9123F636-CA81-4718-8D19-B54AB92A702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90CF106A-A8E0-402D-9AB5-C04CD8DA7DB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7679EF7C-EE18-4ECC-97A0-585D02A4A9B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C0F29C2A-7A1C-43D9-A1A1-658D6EB8617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125A2683-B59C-4E8A-BF1A-72A42A4F42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57C5D84-B3A3-4CBF-A1E5-C01BD9575F6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BFAE00A-F195-40E8-929E-4FE135D60AB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CACB947-2D22-4D68-A969-99EB07E93DF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4122F38-AEF8-4F1B-B686-0321024A78E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68E6787-5D99-4FD2-9ABA-DB8B1C90552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AE704C4-2FE7-4944-8BE4-C91B1D1232E1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C8C5DDC-7956-4A37-B855-C2E0A0D652B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B0F2357-A5C9-4EEF-9E5C-54AC79E6369C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D06297D-DB18-4411-B5B7-8B1D7CA2C01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869E4F9-8CB4-44C2-85D0-B51FEF0C84B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06EF015-E295-4B3B-BC8B-9B79A507EFB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523880" y="236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chemeClr val="dk1"/>
                </a:solidFill>
                <a:latin typeface="Calibri Light"/>
              </a:rPr>
              <a:t>Writing Complete Equations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1523880" y="262404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i="1" lang="en-US" sz="2400" spc="-1" strike="noStrike">
                <a:solidFill>
                  <a:schemeClr val="dk1"/>
                </a:solidFill>
                <a:latin typeface="Calibri"/>
              </a:rPr>
              <a:t>Finishing the recipe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2" descr=""/>
          <p:cNvPicPr/>
          <p:nvPr/>
        </p:nvPicPr>
        <p:blipFill>
          <a:blip r:embed="rId1"/>
          <a:stretch/>
        </p:blipFill>
        <p:spPr>
          <a:xfrm>
            <a:off x="7518240" y="3429000"/>
            <a:ext cx="3441240" cy="2285640"/>
          </a:xfrm>
          <a:prstGeom prst="rect">
            <a:avLst/>
          </a:prstGeom>
          <a:ln w="0">
            <a:noFill/>
          </a:ln>
        </p:spPr>
      </p:pic>
      <p:sp>
        <p:nvSpPr>
          <p:cNvPr id="69" name="TextBox 3"/>
          <p:cNvSpPr/>
          <p:nvPr/>
        </p:nvSpPr>
        <p:spPr>
          <a:xfrm>
            <a:off x="8201160" y="5829480"/>
            <a:ext cx="3700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Pictured:  Not barf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to solve this problem in five steps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3550"/>
          </a:bodyPr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Write the correct formulas for all of the compounds in the problem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Balance the equation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Write the states of each reagent and product below their formulas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Write any symbols that are needed around the arrow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Indicate whether the reaction is exothermic or endothermic (if you know)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1:  Write the formulas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3" name="TextBox 3"/>
          <p:cNvSpPr/>
          <p:nvPr/>
        </p:nvSpPr>
        <p:spPr>
          <a:xfrm>
            <a:off x="1614600" y="1690560"/>
            <a:ext cx="9739080" cy="441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Calcium carbonate is CaCO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Calcium oxide is CaO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Carbon dioxide is CO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This gives us the following 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unbalanced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equation: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CaCO</a:t>
            </a:r>
            <a:r>
              <a:rPr b="0" lang="en-US" sz="6000" spc="-1" strike="noStrike" baseline="-25000">
                <a:solidFill>
                  <a:schemeClr val="dk1"/>
                </a:solidFill>
                <a:latin typeface="Calibri"/>
              </a:rPr>
              <a:t>3 </a:t>
            </a:r>
            <a:r>
              <a:rPr b="0" lang="en-US" sz="60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 CaO + CO</a:t>
            </a:r>
            <a:r>
              <a:rPr b="0" lang="en-US" sz="60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2:  Balance the equation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5" name="TextBox 5"/>
          <p:cNvSpPr/>
          <p:nvPr/>
        </p:nvSpPr>
        <p:spPr>
          <a:xfrm>
            <a:off x="1845000" y="1725120"/>
            <a:ext cx="8502120" cy="133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CaCO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3 </a:t>
            </a:r>
            <a:r>
              <a:rPr b="0" lang="en-US" sz="72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CaO + CO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TextBox 6"/>
          <p:cNvSpPr/>
          <p:nvPr/>
        </p:nvSpPr>
        <p:spPr>
          <a:xfrm>
            <a:off x="1411560" y="3696480"/>
            <a:ext cx="5582160" cy="22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When you do all the math and work through the steps for balancing equations, you’ll find that the equation was actually balanced in the first place without any changes.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Picture 2" descr=""/>
          <p:cNvPicPr/>
          <p:nvPr/>
        </p:nvPicPr>
        <p:blipFill>
          <a:blip r:embed="rId1"/>
          <a:stretch/>
        </p:blipFill>
        <p:spPr>
          <a:xfrm>
            <a:off x="7589880" y="3423960"/>
            <a:ext cx="3428640" cy="2285640"/>
          </a:xfrm>
          <a:prstGeom prst="rect">
            <a:avLst/>
          </a:prstGeom>
          <a:ln w="0">
            <a:noFill/>
          </a:ln>
        </p:spPr>
      </p:pic>
      <p:sp>
        <p:nvSpPr>
          <p:cNvPr id="118" name="TextBox 7"/>
          <p:cNvSpPr/>
          <p:nvPr/>
        </p:nvSpPr>
        <p:spPr>
          <a:xfrm>
            <a:off x="7776360" y="5709960"/>
            <a:ext cx="35769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This makes these stock photo children happy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3:  Write the states of matter of each reagent and product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0" name="TextBox 3"/>
          <p:cNvSpPr/>
          <p:nvPr/>
        </p:nvSpPr>
        <p:spPr>
          <a:xfrm>
            <a:off x="994680" y="1812600"/>
            <a:ext cx="1053936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The problem tells us that: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When calcium carbonate powder is heated for two hours in a furnace, solid calcium oxide and carbon dioxide gas are formed in an endothermic reaction.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As a result, we know that calcium carbonate is a solid (powders are solid), calcium oxide is a solid (it told us that), and carbon dioxide is a gas (again it told us that).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extBox 5"/>
          <p:cNvSpPr/>
          <p:nvPr/>
        </p:nvSpPr>
        <p:spPr>
          <a:xfrm>
            <a:off x="916560" y="4436280"/>
            <a:ext cx="10359000" cy="133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CaCO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3(s) </a:t>
            </a:r>
            <a:r>
              <a:rPr b="0" lang="en-US" sz="72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CaO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(s)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+ CO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2(g)</a:t>
            </a:r>
            <a:endParaRPr b="0" lang="en-US" sz="7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4:  Write any symbols that are needed around the arrow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3" name="Rectangle 3"/>
          <p:cNvSpPr/>
          <p:nvPr/>
        </p:nvSpPr>
        <p:spPr>
          <a:xfrm>
            <a:off x="1347480" y="1946520"/>
            <a:ext cx="3945960" cy="264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The problem tells us that: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When calcium carbonate powder is heated for two hours in a furnace, solid calcium oxide and carbon dioxide gas are formed in an endothermic reaction.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TextBox 4"/>
          <p:cNvSpPr/>
          <p:nvPr/>
        </p:nvSpPr>
        <p:spPr>
          <a:xfrm>
            <a:off x="994680" y="4880160"/>
            <a:ext cx="10359000" cy="133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CaCO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3(s) </a:t>
            </a:r>
            <a:r>
              <a:rPr b="0" lang="en-US" sz="72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CaO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(s)</a:t>
            </a:r>
            <a:r>
              <a:rPr b="0" lang="en-US" sz="7200" spc="-1" strike="noStrike">
                <a:solidFill>
                  <a:schemeClr val="dk1"/>
                </a:solidFill>
                <a:latin typeface="Calibri"/>
              </a:rPr>
              <a:t> + CO</a:t>
            </a:r>
            <a:r>
              <a:rPr b="0" lang="en-US" sz="7200" spc="-1" strike="noStrike" baseline="-25000">
                <a:solidFill>
                  <a:schemeClr val="dk1"/>
                </a:solidFill>
                <a:latin typeface="Calibri"/>
              </a:rPr>
              <a:t>2(g)</a:t>
            </a:r>
            <a:endParaRPr b="0" lang="en-US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extBox 5"/>
          <p:cNvSpPr/>
          <p:nvPr/>
        </p:nvSpPr>
        <p:spPr>
          <a:xfrm>
            <a:off x="4780440" y="5703120"/>
            <a:ext cx="721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Symbol"/>
              </a:rPr>
              <a:t>2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hr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ounded Rectangle 6"/>
          <p:cNvSpPr/>
          <p:nvPr/>
        </p:nvSpPr>
        <p:spPr>
          <a:xfrm>
            <a:off x="6561360" y="982080"/>
            <a:ext cx="4940640" cy="3477240"/>
          </a:xfrm>
          <a:prstGeom prst="roundRect">
            <a:avLst>
              <a:gd name="adj" fmla="val 16667"/>
            </a:avLst>
          </a:prstGeom>
          <a:solidFill>
            <a:schemeClr val="accent1">
              <a:alpha val="18000"/>
            </a:schemeClr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TextBox 7"/>
          <p:cNvSpPr/>
          <p:nvPr/>
        </p:nvSpPr>
        <p:spPr>
          <a:xfrm>
            <a:off x="6897960" y="1382040"/>
            <a:ext cx="4266720" cy="264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Since we don’t know how much heat we need (but we do know that it needs to be heated), we write a delta over the arrow.  We write “2 hr” below the arrow because the reaction proceeds for 2 hr.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8" name="Straight Arrow Connector 10"/>
          <p:cNvCxnSpPr/>
          <p:nvPr/>
        </p:nvCxnSpPr>
        <p:spPr>
          <a:xfrm flipH="1">
            <a:off x="5502240" y="4011480"/>
            <a:ext cx="882720" cy="612720"/>
          </a:xfrm>
          <a:prstGeom prst="straightConnector1">
            <a:avLst/>
          </a:prstGeom>
          <a:ln w="101600">
            <a:solidFill>
              <a:srgbClr val="4472c4"/>
            </a:solidFill>
            <a:tailEnd len="med" type="triangle" w="med"/>
          </a:ln>
        </p:spPr>
      </p:cxnSp>
      <p:sp>
        <p:nvSpPr>
          <p:cNvPr id="129" name="TextBox 8"/>
          <p:cNvSpPr/>
          <p:nvPr/>
        </p:nvSpPr>
        <p:spPr>
          <a:xfrm>
            <a:off x="4933080" y="4611960"/>
            <a:ext cx="72144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5: Indicate whether the reaction is exothermic or endothermic (if you know)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1" name="Rectangle 4"/>
          <p:cNvSpPr/>
          <p:nvPr/>
        </p:nvSpPr>
        <p:spPr>
          <a:xfrm>
            <a:off x="1347480" y="1946520"/>
            <a:ext cx="100058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The problem tells us that: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When calcium carbonate powder is heated for two hours in a furnace, solid calcium oxide and carbon dioxide gas are formed in an </a:t>
            </a:r>
            <a:r>
              <a:rPr b="1" lang="en-US" sz="2400" spc="-1" strike="noStrike" u="sng">
                <a:solidFill>
                  <a:srgbClr val="c00000"/>
                </a:solidFill>
                <a:uFillTx/>
                <a:latin typeface="Calibri"/>
              </a:rPr>
              <a:t>endothermic reaction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Box 5"/>
          <p:cNvSpPr/>
          <p:nvPr/>
        </p:nvSpPr>
        <p:spPr>
          <a:xfrm>
            <a:off x="-558360" y="4104360"/>
            <a:ext cx="9731520" cy="102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5400" spc="-1" strike="noStrike">
                <a:solidFill>
                  <a:schemeClr val="dk1"/>
                </a:solidFill>
                <a:latin typeface="Calibri"/>
              </a:rPr>
              <a:t>CaCO</a:t>
            </a:r>
            <a:r>
              <a:rPr b="0" lang="en-US" sz="5400" spc="-1" strike="noStrike" baseline="-25000">
                <a:solidFill>
                  <a:schemeClr val="dk1"/>
                </a:solidFill>
                <a:latin typeface="Calibri"/>
              </a:rPr>
              <a:t>3(s) </a:t>
            </a:r>
            <a:r>
              <a:rPr b="0" lang="en-US" sz="54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5400" spc="-1" strike="noStrike">
                <a:solidFill>
                  <a:schemeClr val="dk1"/>
                </a:solidFill>
                <a:latin typeface="Calibri"/>
              </a:rPr>
              <a:t> CaO</a:t>
            </a:r>
            <a:r>
              <a:rPr b="0" lang="en-US" sz="5400" spc="-1" strike="noStrike" baseline="-25000">
                <a:solidFill>
                  <a:schemeClr val="dk1"/>
                </a:solidFill>
                <a:latin typeface="Calibri"/>
              </a:rPr>
              <a:t>(s)</a:t>
            </a:r>
            <a:r>
              <a:rPr b="0" lang="en-US" sz="5400" spc="-1" strike="noStrike">
                <a:solidFill>
                  <a:schemeClr val="dk1"/>
                </a:solidFill>
                <a:latin typeface="Calibri"/>
              </a:rPr>
              <a:t> + CO</a:t>
            </a:r>
            <a:r>
              <a:rPr b="0" lang="en-US" sz="5400" spc="-1" strike="noStrike" baseline="-25000">
                <a:solidFill>
                  <a:schemeClr val="dk1"/>
                </a:solidFill>
                <a:latin typeface="Calibri"/>
              </a:rPr>
              <a:t>2(g)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TextBox 6"/>
          <p:cNvSpPr/>
          <p:nvPr/>
        </p:nvSpPr>
        <p:spPr>
          <a:xfrm>
            <a:off x="9173520" y="4104360"/>
            <a:ext cx="18136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5400" spc="-1" strike="noStrike">
                <a:solidFill>
                  <a:schemeClr val="dk1"/>
                </a:solidFill>
                <a:latin typeface="Calibri"/>
              </a:rPr>
              <a:t>H = +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TextBox 7"/>
          <p:cNvSpPr/>
          <p:nvPr/>
        </p:nvSpPr>
        <p:spPr>
          <a:xfrm>
            <a:off x="8640000" y="4104360"/>
            <a:ext cx="10663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54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Box 9"/>
          <p:cNvSpPr/>
          <p:nvPr/>
        </p:nvSpPr>
        <p:spPr>
          <a:xfrm>
            <a:off x="8431200" y="5800680"/>
            <a:ext cx="3760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This is the answer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extBox 8"/>
          <p:cNvSpPr/>
          <p:nvPr/>
        </p:nvSpPr>
        <p:spPr>
          <a:xfrm>
            <a:off x="3098520" y="4797000"/>
            <a:ext cx="721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Symbol"/>
              </a:rPr>
              <a:t>2 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hr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TextBox 11"/>
          <p:cNvSpPr/>
          <p:nvPr/>
        </p:nvSpPr>
        <p:spPr>
          <a:xfrm>
            <a:off x="3191040" y="3731760"/>
            <a:ext cx="72144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6600" spc="-1" strike="noStrike">
                <a:solidFill>
                  <a:schemeClr val="dk1"/>
                </a:solidFill>
                <a:latin typeface="Calibri Light"/>
              </a:rPr>
              <a:t>Another example:</a:t>
            </a:r>
            <a:endParaRPr b="0" lang="en-US" sz="6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9" name="TextBox 3"/>
          <p:cNvSpPr/>
          <p:nvPr/>
        </p:nvSpPr>
        <p:spPr>
          <a:xfrm>
            <a:off x="1495440" y="2343240"/>
            <a:ext cx="985788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4000" spc="-1" strike="noStrike">
                <a:solidFill>
                  <a:schemeClr val="dk1"/>
                </a:solidFill>
                <a:latin typeface="Calibri"/>
              </a:rPr>
              <a:t>When magnesium metal reacts with heated liquid water, soluble magnesium hydroxide and hydrogen gas are formed.  This reaction gives off a moderate amount of heat.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 u="sng">
                <a:solidFill>
                  <a:schemeClr val="dk1"/>
                </a:solidFill>
                <a:uFillTx/>
                <a:latin typeface="Calibri Light"/>
              </a:rPr>
              <a:t>The answer: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1" name="TextBox 4"/>
          <p:cNvSpPr/>
          <p:nvPr/>
        </p:nvSpPr>
        <p:spPr>
          <a:xfrm>
            <a:off x="1405080" y="1800360"/>
            <a:ext cx="98578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When magnesium metal reacts with heated liquid water, soluble magnesium hydroxide and hydrogen gas are formed.  This reaction gives off a moderate amount of heat.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extBox 5"/>
          <p:cNvSpPr/>
          <p:nvPr/>
        </p:nvSpPr>
        <p:spPr>
          <a:xfrm>
            <a:off x="2143080" y="3569400"/>
            <a:ext cx="7243560" cy="6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Mg</a:t>
            </a:r>
            <a:r>
              <a:rPr b="0" lang="en-US" sz="3200" spc="-1" strike="noStrike" baseline="-25000">
                <a:solidFill>
                  <a:schemeClr val="dk1"/>
                </a:solidFill>
                <a:latin typeface="Calibri"/>
              </a:rPr>
              <a:t>(s)</a:t>
            </a: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 + 2 H</a:t>
            </a:r>
            <a:r>
              <a:rPr b="0" lang="en-US" sz="32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3200" spc="-1" strike="noStrike" baseline="-25000">
                <a:solidFill>
                  <a:schemeClr val="dk1"/>
                </a:solidFill>
                <a:latin typeface="Calibri"/>
              </a:rPr>
              <a:t>(l)</a:t>
            </a: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  Mg(OH)</a:t>
            </a:r>
            <a:r>
              <a:rPr b="0" lang="en-US" sz="3200" spc="-1" strike="noStrike" baseline="-25000">
                <a:solidFill>
                  <a:schemeClr val="dk1"/>
                </a:solidFill>
                <a:latin typeface="Calibri"/>
              </a:rPr>
              <a:t>2(aq)</a:t>
            </a: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 + H</a:t>
            </a:r>
            <a:r>
              <a:rPr b="0" lang="en-US" sz="3200" spc="-1" strike="noStrike" baseline="-25000">
                <a:solidFill>
                  <a:schemeClr val="dk1"/>
                </a:solidFill>
                <a:latin typeface="Calibri"/>
              </a:rPr>
              <a:t>2(g)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extBox 6"/>
          <p:cNvSpPr/>
          <p:nvPr/>
        </p:nvSpPr>
        <p:spPr>
          <a:xfrm>
            <a:off x="4643280" y="3110040"/>
            <a:ext cx="1785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TextBox 7"/>
          <p:cNvSpPr/>
          <p:nvPr/>
        </p:nvSpPr>
        <p:spPr>
          <a:xfrm>
            <a:off x="8596440" y="3518640"/>
            <a:ext cx="1785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TextBox 8"/>
          <p:cNvSpPr/>
          <p:nvPr/>
        </p:nvSpPr>
        <p:spPr>
          <a:xfrm>
            <a:off x="8929800" y="3590640"/>
            <a:ext cx="380016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H = -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And with that, it’s time to practice…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47" name="Picture 2" descr="1,946,172 Practice Stock Photos, Pictures &amp;amp; Royalty-Free Images - iStock"/>
          <p:cNvPicPr/>
          <p:nvPr/>
        </p:nvPicPr>
        <p:blipFill>
          <a:blip r:embed="rId1"/>
          <a:stretch/>
        </p:blipFill>
        <p:spPr>
          <a:xfrm>
            <a:off x="2066760" y="1370160"/>
            <a:ext cx="7772040" cy="4660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Equations are recipes for chemical reactions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TextBox 3"/>
          <p:cNvSpPr/>
          <p:nvPr/>
        </p:nvSpPr>
        <p:spPr>
          <a:xfrm>
            <a:off x="1482840" y="2627640"/>
            <a:ext cx="472896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Equations tell us what ingredients we will need to make a delicious chemical dish.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2" name="Picture 2" descr=""/>
          <p:cNvPicPr/>
          <p:nvPr/>
        </p:nvPicPr>
        <p:blipFill>
          <a:blip r:embed="rId1"/>
          <a:stretch/>
        </p:blipFill>
        <p:spPr>
          <a:xfrm>
            <a:off x="6638400" y="2295000"/>
            <a:ext cx="4329720" cy="3247200"/>
          </a:xfrm>
          <a:prstGeom prst="rect">
            <a:avLst/>
          </a:prstGeom>
          <a:ln w="0">
            <a:noFill/>
          </a:ln>
        </p:spPr>
      </p:pic>
      <p:sp>
        <p:nvSpPr>
          <p:cNvPr id="73" name="TextBox 4"/>
          <p:cNvSpPr/>
          <p:nvPr/>
        </p:nvSpPr>
        <p:spPr>
          <a:xfrm>
            <a:off x="8184600" y="5644440"/>
            <a:ext cx="367992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Calibri"/>
              </a:rPr>
              <a:t>Stop giggling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This isn’t enough, however, to actually cook anything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TextBox 3"/>
          <p:cNvSpPr/>
          <p:nvPr/>
        </p:nvSpPr>
        <p:spPr>
          <a:xfrm>
            <a:off x="1196640" y="2008080"/>
            <a:ext cx="5203800" cy="301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In what form should these ingredients be?  Powders, liquids, etc.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What temperature do I need to make the recipe work?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What other conditions to I need to make the recipe work?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Picture 2" descr=""/>
          <p:cNvPicPr/>
          <p:nvPr/>
        </p:nvPicPr>
        <p:blipFill>
          <a:blip r:embed="rId1"/>
          <a:stretch/>
        </p:blipFill>
        <p:spPr>
          <a:xfrm>
            <a:off x="6886800" y="1908000"/>
            <a:ext cx="4329720" cy="3247200"/>
          </a:xfrm>
          <a:prstGeom prst="rect">
            <a:avLst/>
          </a:prstGeom>
          <a:ln w="0">
            <a:noFill/>
          </a:ln>
        </p:spPr>
      </p:pic>
      <p:sp>
        <p:nvSpPr>
          <p:cNvPr id="77" name="TextBox 5"/>
          <p:cNvSpPr/>
          <p:nvPr/>
        </p:nvSpPr>
        <p:spPr>
          <a:xfrm>
            <a:off x="6954120" y="5271840"/>
            <a:ext cx="4120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600" spc="-1" strike="noStrike">
                <a:solidFill>
                  <a:schemeClr val="dk1"/>
                </a:solidFill>
                <a:latin typeface="Calibri"/>
              </a:rPr>
              <a:t>Margie Herbert knows what I’m talking about.  Again, stop giggling.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3422"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As a result, we need to add a variety of symbols around the equation to tell us what to do.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9" name="TextBox 3"/>
          <p:cNvSpPr/>
          <p:nvPr/>
        </p:nvSpPr>
        <p:spPr>
          <a:xfrm>
            <a:off x="1614240" y="2619000"/>
            <a:ext cx="4707000" cy="22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Otherwise, we can see what we need to make the reaction work and we can see what we’ll make, but we won’t have any idea about how to do it.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" name="Picture 2" descr=""/>
          <p:cNvPicPr/>
          <p:nvPr/>
        </p:nvPicPr>
        <p:blipFill>
          <a:blip r:embed="rId1"/>
          <a:stretch/>
        </p:blipFill>
        <p:spPr>
          <a:xfrm>
            <a:off x="7504200" y="2455200"/>
            <a:ext cx="3072960" cy="2285640"/>
          </a:xfrm>
          <a:prstGeom prst="rect">
            <a:avLst/>
          </a:prstGeom>
          <a:ln w="0">
            <a:noFill/>
          </a:ln>
        </p:spPr>
      </p:pic>
      <p:sp>
        <p:nvSpPr>
          <p:cNvPr id="81" name="TextBox 4"/>
          <p:cNvSpPr/>
          <p:nvPr/>
        </p:nvSpPr>
        <p:spPr>
          <a:xfrm>
            <a:off x="7684920" y="4865760"/>
            <a:ext cx="3072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Calibri"/>
              </a:rPr>
              <a:t>Bad chemistry was performed here.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Let’s see a bunch of them, and then we’ll see how they work: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3" name="TextBox 3"/>
          <p:cNvSpPr/>
          <p:nvPr/>
        </p:nvSpPr>
        <p:spPr>
          <a:xfrm>
            <a:off x="1411200" y="1998000"/>
            <a:ext cx="9358200" cy="441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1) Subscripts under the formulas of the compounds in a reaction indicate their state: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X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(s)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means that compound X is a solid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X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(l)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means that compound X is a liquid (that line is a little L)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X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(g)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means that compound X is a gas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X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(aq)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means that compound X is dissolved in water (aqueous)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297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2) Symbols around the arrow indicate what you need to do to make the reaction go.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5" name="Right Arrow 3"/>
          <p:cNvSpPr/>
          <p:nvPr/>
        </p:nvSpPr>
        <p:spPr>
          <a:xfrm>
            <a:off x="1587600" y="2079720"/>
            <a:ext cx="2234880" cy="3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6" name="Right Arrow 4"/>
          <p:cNvSpPr/>
          <p:nvPr/>
        </p:nvSpPr>
        <p:spPr>
          <a:xfrm>
            <a:off x="1587600" y="3175560"/>
            <a:ext cx="2234880" cy="3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Right Arrow 5"/>
          <p:cNvSpPr/>
          <p:nvPr/>
        </p:nvSpPr>
        <p:spPr>
          <a:xfrm>
            <a:off x="1564560" y="4377960"/>
            <a:ext cx="2234880" cy="3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8" name="Right Arrow 6"/>
          <p:cNvSpPr/>
          <p:nvPr/>
        </p:nvSpPr>
        <p:spPr>
          <a:xfrm>
            <a:off x="1564560" y="5644440"/>
            <a:ext cx="2234880" cy="3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9" name="TextBox 7"/>
          <p:cNvSpPr/>
          <p:nvPr/>
        </p:nvSpPr>
        <p:spPr>
          <a:xfrm>
            <a:off x="2383200" y="1800360"/>
            <a:ext cx="8690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25</a:t>
            </a:r>
            <a:r>
              <a:rPr b="0" lang="en-US" sz="1800" spc="-1" strike="noStrike" baseline="30000">
                <a:solidFill>
                  <a:schemeClr val="dk1"/>
                </a:solidFill>
                <a:latin typeface="Calibri"/>
              </a:rPr>
              <a:t>o 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TextBox 9"/>
          <p:cNvSpPr/>
          <p:nvPr/>
        </p:nvSpPr>
        <p:spPr>
          <a:xfrm>
            <a:off x="4343400" y="1837800"/>
            <a:ext cx="677196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The reaction should take place at the temperature indicated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TextBox 11"/>
          <p:cNvSpPr/>
          <p:nvPr/>
        </p:nvSpPr>
        <p:spPr>
          <a:xfrm>
            <a:off x="4343400" y="2929680"/>
            <a:ext cx="595368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The reaction should proceed for the amount of time indicated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Box 12"/>
          <p:cNvSpPr/>
          <p:nvPr/>
        </p:nvSpPr>
        <p:spPr>
          <a:xfrm>
            <a:off x="2383200" y="2861280"/>
            <a:ext cx="2042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2 hr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Box 14"/>
          <p:cNvSpPr/>
          <p:nvPr/>
        </p:nvSpPr>
        <p:spPr>
          <a:xfrm>
            <a:off x="4343400" y="3947040"/>
            <a:ext cx="6057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An indeterminate amount of energy is needed to make the reaction occur.  The amount of energy will probably be clear from the reaction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Box 15"/>
          <p:cNvSpPr/>
          <p:nvPr/>
        </p:nvSpPr>
        <p:spPr>
          <a:xfrm>
            <a:off x="2479320" y="3991680"/>
            <a:ext cx="2147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Box 16"/>
          <p:cNvSpPr/>
          <p:nvPr/>
        </p:nvSpPr>
        <p:spPr>
          <a:xfrm>
            <a:off x="1742040" y="5289120"/>
            <a:ext cx="4614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[something else]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Box 17"/>
          <p:cNvSpPr/>
          <p:nvPr/>
        </p:nvSpPr>
        <p:spPr>
          <a:xfrm>
            <a:off x="4343400" y="5569560"/>
            <a:ext cx="6746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Do whatever it says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7502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88649"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3) A        symbol after the reaction indicates whether the reaction is exothermic or endothermic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8" name="TextBox 3"/>
          <p:cNvSpPr/>
          <p:nvPr/>
        </p:nvSpPr>
        <p:spPr>
          <a:xfrm>
            <a:off x="838080" y="2795040"/>
            <a:ext cx="11248560" cy="301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If         is positive, the reaction is endothermic (i.e. it gets cold)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If         is negative, the reaction is exothermic (i.e. it gets hot)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If no symbol is present, this means that the change in energy isn’t important to us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TextBox 4"/>
          <p:cNvSpPr/>
          <p:nvPr/>
        </p:nvSpPr>
        <p:spPr>
          <a:xfrm>
            <a:off x="1753560" y="750240"/>
            <a:ext cx="21142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4000" spc="-1" strike="noStrike">
                <a:solidFill>
                  <a:schemeClr val="dk1"/>
                </a:solidFill>
                <a:latin typeface="Symbol"/>
              </a:rPr>
              <a:t>DH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TextBox 5"/>
          <p:cNvSpPr/>
          <p:nvPr/>
        </p:nvSpPr>
        <p:spPr>
          <a:xfrm>
            <a:off x="1678680" y="2759760"/>
            <a:ext cx="1614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Symbol"/>
              </a:rPr>
              <a:t>DH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TextBox 6"/>
          <p:cNvSpPr/>
          <p:nvPr/>
        </p:nvSpPr>
        <p:spPr>
          <a:xfrm>
            <a:off x="1678680" y="3698280"/>
            <a:ext cx="1614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Symbol"/>
              </a:rPr>
              <a:t>DH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800280" y="29628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Let’s see an example: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3" name="TextBox 4"/>
          <p:cNvSpPr/>
          <p:nvPr/>
        </p:nvSpPr>
        <p:spPr>
          <a:xfrm>
            <a:off x="1400040" y="1847880"/>
            <a:ext cx="8686440" cy="1130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2 H</a:t>
            </a:r>
            <a:r>
              <a:rPr b="0" lang="en-US" sz="6000" spc="-1" strike="noStrike" baseline="-25000">
                <a:solidFill>
                  <a:schemeClr val="dk1"/>
                </a:solidFill>
                <a:latin typeface="Calibri"/>
              </a:rPr>
              <a:t>2(g)</a:t>
            </a: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 + O</a:t>
            </a:r>
            <a:r>
              <a:rPr b="0" lang="en-US" sz="6000" spc="-1" strike="noStrike" baseline="-25000">
                <a:solidFill>
                  <a:schemeClr val="dk1"/>
                </a:solidFill>
                <a:latin typeface="Calibri"/>
              </a:rPr>
              <a:t>2(g)</a:t>
            </a: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 </a:t>
            </a:r>
            <a:r>
              <a:rPr b="0" lang="en-US" sz="6000" spc="-1" strike="noStrike">
                <a:solidFill>
                  <a:schemeClr val="dk1"/>
                </a:solidFill>
                <a:latin typeface="Wingdings"/>
              </a:rPr>
              <a:t></a:t>
            </a: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 2 H</a:t>
            </a:r>
            <a:r>
              <a:rPr b="0" lang="en-US" sz="60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6000" spc="-1" strike="noStrike" baseline="-25000">
                <a:solidFill>
                  <a:schemeClr val="dk1"/>
                </a:solidFill>
                <a:latin typeface="Calibri"/>
              </a:rPr>
              <a:t>(g)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TextBox 5"/>
          <p:cNvSpPr/>
          <p:nvPr/>
        </p:nvSpPr>
        <p:spPr>
          <a:xfrm>
            <a:off x="1128600" y="3243240"/>
            <a:ext cx="10658160" cy="319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What it means: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2 moles of gaseous 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are needed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1 mole of gaseous 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 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is needed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Energy needs to be added to the reagents to make the reaction work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When the reaction is complete, 2 moles of water vapor (a gas) will be formed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This reaction is exothermic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TextBox 6"/>
          <p:cNvSpPr/>
          <p:nvPr/>
        </p:nvSpPr>
        <p:spPr>
          <a:xfrm>
            <a:off x="5607720" y="1350000"/>
            <a:ext cx="1299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TextBox 7"/>
          <p:cNvSpPr/>
          <p:nvPr/>
        </p:nvSpPr>
        <p:spPr>
          <a:xfrm>
            <a:off x="9196560" y="1663200"/>
            <a:ext cx="12999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7200" spc="-1" strike="noStrike">
                <a:solidFill>
                  <a:schemeClr val="dk1"/>
                </a:solidFill>
                <a:latin typeface="Symbol"/>
              </a:rPr>
              <a:t>D</a:t>
            </a:r>
            <a:endParaRPr b="0" lang="en-US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TextBox 8"/>
          <p:cNvSpPr/>
          <p:nvPr/>
        </p:nvSpPr>
        <p:spPr>
          <a:xfrm>
            <a:off x="9786960" y="1862280"/>
            <a:ext cx="2657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6000" spc="-1" strike="noStrike">
                <a:solidFill>
                  <a:schemeClr val="dk1"/>
                </a:solidFill>
                <a:latin typeface="Calibri"/>
              </a:rPr>
              <a:t>H = - 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 example of what you might be asked to do: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9" name="TextBox 3"/>
          <p:cNvSpPr/>
          <p:nvPr/>
        </p:nvSpPr>
        <p:spPr>
          <a:xfrm>
            <a:off x="1557360" y="2166120"/>
            <a:ext cx="8857800" cy="283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3600" spc="-1" strike="noStrike">
                <a:solidFill>
                  <a:schemeClr val="dk1"/>
                </a:solidFill>
                <a:latin typeface="Calibri"/>
              </a:rPr>
              <a:t>Write a complete equation for the following: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When calcium carbonate powder is heated for two hours in a furnace, solid calcium oxide and carbon dioxide gas are formed in an endothermic reaction.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Application>LibreOffice/24.2.0.3$MacOSX_X86_64 LibreOffice_project/da48488a73ddd66ea24cf16bbc4f7b9c08e9bea1</Application>
  <AppVersion>15.0000</AppVersion>
  <Words>1028</Words>
  <Paragraphs>106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2022-02-25T13:59:55Z</dcterms:created>
  <dc:creator>Ian Guch</dc:creator>
  <dc:description/>
  <dc:language>en-US</dc:language>
  <cp:lastModifiedBy/>
  <dcterms:modified xsi:type="dcterms:W3CDTF">2025-02-20T13:41:20Z</dcterms:modified>
  <cp:revision>7</cp:revision>
  <dc:subject/>
  <dc:title>Writing Complete Equations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18</vt:i4>
  </property>
</Properties>
</file>